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2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4" r:id="rId18"/>
    <p:sldId id="279" r:id="rId19"/>
    <p:sldId id="276" r:id="rId20"/>
    <p:sldId id="28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66" autoAdjust="0"/>
    <p:restoredTop sz="92061" autoAdjust="0"/>
  </p:normalViewPr>
  <p:slideViewPr>
    <p:cSldViewPr snapToGrid="0" snapToObjects="1" showGuides="1">
      <p:cViewPr varScale="1">
        <p:scale>
          <a:sx n="130" d="100"/>
          <a:sy n="130" d="100"/>
        </p:scale>
        <p:origin x="132" y="137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6690"/>
    </p:cViewPr>
  </p:sorterViewPr>
  <p:notesViewPr>
    <p:cSldViewPr snapToGrid="0" snapToObjects="1" showGuides="1">
      <p:cViewPr varScale="1">
        <p:scale>
          <a:sx n="206" d="100"/>
          <a:sy n="206" d="100"/>
        </p:scale>
        <p:origin x="1440" y="1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AB42F-50AC-4040-BBF6-D3DE46B9D011}" type="datetimeFigureOut">
              <a:rPr lang="en-US" smtClean="0"/>
              <a:t>1/30/2019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AF8514-8BB2-D04A-8A73-0B061B2B9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8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Unified modeling</a:t>
            </a:r>
            <a:r>
              <a:rPr lang="en-US" baseline="0" dirty="0" smtClean="0"/>
              <a:t> language</a:t>
            </a:r>
          </a:p>
          <a:p>
            <a:r>
              <a:rPr lang="en-US" baseline="0" dirty="0" smtClean="0"/>
              <a:t>UML 1.X made for human only</a:t>
            </a:r>
          </a:p>
          <a:p>
            <a:r>
              <a:rPr lang="en-US" baseline="0" dirty="0" smtClean="0"/>
              <a:t>UML 2.0 for Model Driven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AF8514-8BB2-D04A-8A73-0B061B2B9D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60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AF8514-8BB2-D04A-8A73-0B061B2B9DB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06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102A-5718-4EB9-92BD-519F0EE48B4B}" type="datetime1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800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373DE-08DB-4A39-820E-8AA75DF38347}" type="datetime1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05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8C0C9-1076-4A29-A2D0-F12B8AEF421C}" type="datetime1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60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E6F57-3047-431D-89F3-E4E7D40764DE}" type="datetime1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4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C56B-4DAA-4409-ADCD-0F55AE0E2C63}" type="datetime1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72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7FD8-1714-478D-9A98-0E3EFF8E0605}" type="datetime1">
              <a:rPr lang="en-US" smtClean="0"/>
              <a:t>1/30/2019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779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88C96-0B40-40A8-8D9E-6E98A65E6EEA}" type="datetime1">
              <a:rPr lang="en-US" smtClean="0"/>
              <a:t>1/30/2019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7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74CE5-2D43-4D4A-822B-404D5AF45227}" type="datetime1">
              <a:rPr lang="en-US" smtClean="0"/>
              <a:t>1/30/2019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01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FDBEF-A644-48BE-ADBC-187ADA65C4A8}" type="datetime1">
              <a:rPr lang="en-US" smtClean="0"/>
              <a:t>1/30/2019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650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4EC5A-8BAC-4A98-B09D-962992DD7C2C}" type="datetime1">
              <a:rPr lang="en-US" smtClean="0"/>
              <a:t>1/30/2019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80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2D864-FD88-42F5-B4E0-CC0E7414364F}" type="datetime1">
              <a:rPr lang="en-US" smtClean="0"/>
              <a:t>1/30/2019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35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8B5BF-82D8-4092-8E4B-0B7BA295091F}" type="datetime1">
              <a:rPr lang="en-US" smtClean="0"/>
              <a:t>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5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UML </a:t>
            </a:r>
            <a:r>
              <a:rPr lang="en-US" dirty="0"/>
              <a:t>Activity </a:t>
            </a:r>
            <a:r>
              <a:rPr lang="en-US" dirty="0" smtClean="0"/>
              <a:t>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2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More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Pin:</a:t>
            </a:r>
          </a:p>
          <a:p>
            <a:pPr lvl="1"/>
            <a:r>
              <a:rPr lang="en-US" dirty="0"/>
              <a:t>A terminator for data flows into (input pins) or out of (output pins) an action </a:t>
            </a:r>
            <a:r>
              <a:rPr lang="en-US" dirty="0" smtClean="0"/>
              <a:t>node</a:t>
            </a:r>
          </a:p>
          <a:p>
            <a:r>
              <a:rPr lang="en-US" dirty="0"/>
              <a:t>Activity Parameter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An </a:t>
            </a:r>
            <a:r>
              <a:rPr lang="en-US" dirty="0"/>
              <a:t>object node on the boundary of an activity</a:t>
            </a:r>
          </a:p>
          <a:p>
            <a:pPr lvl="1"/>
            <a:r>
              <a:rPr lang="en-US" dirty="0"/>
              <a:t>Contains the name of a particular object and the name of its type</a:t>
            </a:r>
          </a:p>
          <a:p>
            <a:pPr lvl="1"/>
            <a:r>
              <a:rPr lang="en-US" dirty="0" smtClean="0"/>
              <a:t>Syntax: </a:t>
            </a:r>
            <a:r>
              <a:rPr lang="en-US" i="1" dirty="0" err="1" smtClean="0"/>
              <a:t>name:type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61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Larger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08" t="2155" r="2983" b="17043"/>
          <a:stretch/>
        </p:blipFill>
        <p:spPr>
          <a:xfrm>
            <a:off x="2347785" y="247135"/>
            <a:ext cx="7451124" cy="6363730"/>
          </a:xfrm>
        </p:spPr>
      </p:pic>
      <p:sp>
        <p:nvSpPr>
          <p:cNvPr id="5" name="Rectangle 4"/>
          <p:cNvSpPr/>
          <p:nvPr/>
        </p:nvSpPr>
        <p:spPr>
          <a:xfrm>
            <a:off x="354227" y="5799608"/>
            <a:ext cx="41683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rgbClr val="000000"/>
                </a:solidFill>
                <a:effectLst/>
                <a:latin typeface="Arial" charset="0"/>
              </a:rPr>
              <a:t>Courtesy of </a:t>
            </a:r>
            <a:r>
              <a:rPr lang="en-US" b="0" i="1" dirty="0" smtClean="0">
                <a:solidFill>
                  <a:srgbClr val="000000"/>
                </a:solidFill>
                <a:effectLst/>
                <a:latin typeface="Arial" charset="0"/>
              </a:rPr>
              <a:t>Introduction to Software Engineering and Design</a:t>
            </a:r>
            <a:r>
              <a:rPr lang="en-US" b="0" i="0" dirty="0" smtClean="0">
                <a:solidFill>
                  <a:srgbClr val="000000"/>
                </a:solidFill>
                <a:effectLst/>
                <a:latin typeface="Arial" charset="0"/>
              </a:rPr>
              <a:t> (Fox, 2006)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49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Larger Example with Object/Data Nodes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1099" y="-129925"/>
            <a:ext cx="6183985" cy="7279574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6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and Parallel 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Fork </a:t>
            </a:r>
            <a:r>
              <a:rPr lang="en-US" dirty="0"/>
              <a:t>Node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Splits </a:t>
            </a:r>
            <a:r>
              <a:rPr lang="en-US" dirty="0"/>
              <a:t>a single (incoming) flow into multiple concurrent/parallel (outgoing) flows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Join </a:t>
            </a:r>
            <a:r>
              <a:rPr lang="en-US" dirty="0"/>
              <a:t>Node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Synchronizes </a:t>
            </a:r>
            <a:r>
              <a:rPr lang="en-US" dirty="0"/>
              <a:t>multiple (incoming) flows into a single (outgoing) flow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439" y="1666876"/>
            <a:ext cx="1041400" cy="1155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639" y="4001294"/>
            <a:ext cx="889000" cy="10668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2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with Parallel Actions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1350" y="0"/>
            <a:ext cx="7527528" cy="8318236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81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the Following Activity Diagrams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1252" y="-188255"/>
            <a:ext cx="11251042" cy="7720271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979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and Sub-Activities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Abstraction in Activity Diagrams:</a:t>
            </a:r>
          </a:p>
          <a:p>
            <a:pPr lvl="1"/>
            <a:r>
              <a:rPr lang="en-US" dirty="0"/>
              <a:t>As with any model, a decision must be made about how much detail to include</a:t>
            </a:r>
          </a:p>
          <a:p>
            <a:r>
              <a:rPr lang="en-US" dirty="0"/>
              <a:t>Associating an Activity with an Action:</a:t>
            </a:r>
          </a:p>
          <a:p>
            <a:pPr lvl="1"/>
            <a:r>
              <a:rPr lang="en-US" dirty="0"/>
              <a:t>It's possible to indicate that a sub-activity exists for an action using the following notation: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5543" y="4001294"/>
            <a:ext cx="3017363" cy="203037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30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In-class Activity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89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1. Draw </a:t>
            </a:r>
            <a:r>
              <a:rPr lang="en-US" dirty="0"/>
              <a:t>an activity diagram describing two people peeling a pot of potatoes. Note that two people do this in </a:t>
            </a:r>
            <a:r>
              <a:rPr lang="en-US" b="1" dirty="0">
                <a:solidFill>
                  <a:srgbClr val="0070C0"/>
                </a:solidFill>
              </a:rPr>
              <a:t>parallel</a:t>
            </a:r>
            <a:r>
              <a:rPr lang="en-US" dirty="0"/>
              <a:t> and they stop when all the potatoes are peeled</a:t>
            </a:r>
            <a:r>
              <a:rPr lang="en-US" dirty="0" smtClean="0"/>
              <a:t>. </a:t>
            </a:r>
          </a:p>
          <a:p>
            <a:r>
              <a:rPr lang="en-US" dirty="0" smtClean="0"/>
              <a:t>Hint: a pair of folk and join is needed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871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32929"/>
            <a:ext cx="10515600" cy="4351338"/>
          </a:xfrm>
        </p:spPr>
        <p:txBody>
          <a:bodyPr/>
          <a:lstStyle/>
          <a:p>
            <a:r>
              <a:rPr lang="en-US" dirty="0"/>
              <a:t>Draw an activity diagram describing two people peeling a pot of potatoes. Note that two people do this in parallel and they stop when all the potatoes are peeled.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4826"/>
            <a:ext cx="12192000" cy="472317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Purpose:</a:t>
            </a:r>
          </a:p>
          <a:p>
            <a:pPr lvl="1"/>
            <a:r>
              <a:rPr lang="en-US" dirty="0"/>
              <a:t>Describe a task/procedure/process</a:t>
            </a:r>
          </a:p>
          <a:p>
            <a:r>
              <a:rPr lang="en-US" dirty="0"/>
              <a:t>Components:</a:t>
            </a:r>
          </a:p>
          <a:p>
            <a:pPr lvl="1"/>
            <a:r>
              <a:rPr lang="en-US" dirty="0"/>
              <a:t>Activity - a non-atomic (i.e., decomposable) task</a:t>
            </a:r>
          </a:p>
          <a:p>
            <a:pPr lvl="1"/>
            <a:r>
              <a:rPr lang="en-US" dirty="0"/>
              <a:t>Action - an atomic (i.e., not decomposable) task</a:t>
            </a:r>
          </a:p>
          <a:p>
            <a:pPr lvl="1"/>
            <a:r>
              <a:rPr lang="en-US" dirty="0"/>
              <a:t>Data - inputs to or outputs from actions (and may include state information in square brackets)</a:t>
            </a:r>
          </a:p>
          <a:p>
            <a:pPr lvl="1"/>
            <a:r>
              <a:rPr lang="en-US" dirty="0"/>
              <a:t>Flow - flow of control and flow of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9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</a:t>
            </a:r>
            <a:r>
              <a:rPr lang="en-US" dirty="0"/>
              <a:t>. Draw an activity diagram describing an algorithm for finding the maximum value in a list. The input is the list, and output is the maximum value.</a:t>
            </a:r>
          </a:p>
          <a:p>
            <a:r>
              <a:rPr lang="en-US" dirty="0" smtClean="0"/>
              <a:t>Hints:</a:t>
            </a:r>
          </a:p>
          <a:p>
            <a:pPr lvl="1"/>
            <a:r>
              <a:rPr lang="en-US" dirty="0" smtClean="0"/>
              <a:t>Make your own assumptions</a:t>
            </a:r>
          </a:p>
          <a:p>
            <a:pPr lvl="1"/>
            <a:r>
              <a:rPr lang="en-US" dirty="0" smtClean="0"/>
              <a:t>Design/choose the algorithm first, then model it with an activity diagram</a:t>
            </a:r>
          </a:p>
          <a:p>
            <a:pPr lvl="1"/>
            <a:r>
              <a:rPr lang="en-US" dirty="0" smtClean="0"/>
              <a:t>Include appropriate level of detail in your model</a:t>
            </a:r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8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6182" y="-169881"/>
            <a:ext cx="3318234" cy="7156977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1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Representation and </a:t>
            </a:r>
            <a:r>
              <a:rPr lang="en-US" dirty="0" smtClean="0"/>
              <a:t>Interpretation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38350"/>
            <a:ext cx="6649122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Directed Graph:</a:t>
            </a:r>
          </a:p>
          <a:p>
            <a:pPr lvl="1"/>
            <a:r>
              <a:rPr lang="en-US" dirty="0"/>
              <a:t>Nodes/Vertexes - represent actions or objects</a:t>
            </a:r>
          </a:p>
          <a:p>
            <a:pPr lvl="1"/>
            <a:r>
              <a:rPr lang="en-US" dirty="0"/>
              <a:t>Edges/Arcs/Links - represent control flows and/or data flows</a:t>
            </a:r>
          </a:p>
          <a:p>
            <a:r>
              <a:rPr lang="en-US" dirty="0"/>
              <a:t>Tokens:</a:t>
            </a:r>
          </a:p>
          <a:p>
            <a:pPr lvl="1"/>
            <a:r>
              <a:rPr lang="en-US" dirty="0"/>
              <a:t>Produced and consumed by nodes (though not represented on the diagram)</a:t>
            </a:r>
          </a:p>
          <a:p>
            <a:pPr lvl="1"/>
            <a:r>
              <a:rPr lang="en-US" dirty="0"/>
              <a:t>Flow instantaneously along edges</a:t>
            </a:r>
          </a:p>
          <a:p>
            <a:r>
              <a:rPr lang="en-US" dirty="0"/>
              <a:t>Execution: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An action node begins executing when tokens are available on all incoming edges</a:t>
            </a:r>
          </a:p>
          <a:p>
            <a:pPr lvl="1"/>
            <a:r>
              <a:rPr lang="en-US" dirty="0"/>
              <a:t>When an action node begins execution it consumes all incoming tokens</a:t>
            </a:r>
          </a:p>
          <a:p>
            <a:pPr lvl="1"/>
            <a:r>
              <a:rPr lang="en-US" dirty="0"/>
              <a:t>While/after an action node executes it produces outgoing tokens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0756" y="-149489"/>
            <a:ext cx="3318234" cy="715697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1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Symbology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Activities:</a:t>
            </a:r>
          </a:p>
          <a:p>
            <a:endParaRPr lang="en-US" dirty="0"/>
          </a:p>
          <a:p>
            <a:r>
              <a:rPr lang="en-US" dirty="0" smtClean="0"/>
              <a:t>Actions:</a:t>
            </a:r>
          </a:p>
          <a:p>
            <a:endParaRPr lang="en-US" dirty="0"/>
          </a:p>
          <a:p>
            <a:r>
              <a:rPr lang="en-US" dirty="0" smtClean="0"/>
              <a:t>Objects/Classes/Data:</a:t>
            </a:r>
          </a:p>
          <a:p>
            <a:endParaRPr lang="en-US" dirty="0"/>
          </a:p>
          <a:p>
            <a:r>
              <a:rPr lang="en-US" dirty="0" smtClean="0"/>
              <a:t>Flows: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0" y="1312712"/>
            <a:ext cx="1625600" cy="146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50" y="2716691"/>
            <a:ext cx="1181100" cy="800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950" y="3756843"/>
            <a:ext cx="1282700" cy="723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7300" y="4719253"/>
            <a:ext cx="762000" cy="609600"/>
          </a:xfrm>
          <a:prstGeom prst="rect">
            <a:avLst/>
          </a:prstGeom>
        </p:spPr>
      </p:pic>
      <p:pic>
        <p:nvPicPr>
          <p:cNvPr id="9" name="Content Placeholder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0756" y="-149489"/>
            <a:ext cx="3318234" cy="715697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4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3015" y="295451"/>
            <a:ext cx="4053362" cy="6437693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90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Initial Node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Final Node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Decision Node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One incoming edge</a:t>
            </a:r>
          </a:p>
          <a:p>
            <a:pPr lvl="1"/>
            <a:r>
              <a:rPr lang="en-US" dirty="0"/>
              <a:t>One or more outgoing edges</a:t>
            </a:r>
          </a:p>
          <a:p>
            <a:pPr lvl="1"/>
            <a:r>
              <a:rPr lang="en-US" dirty="0"/>
              <a:t>Outgoing edges can have a Boolean </a:t>
            </a:r>
            <a:r>
              <a:rPr lang="en-US" i="1" dirty="0"/>
              <a:t>guard</a:t>
            </a:r>
            <a:endParaRPr lang="en-US" dirty="0"/>
          </a:p>
          <a:p>
            <a:r>
              <a:rPr lang="en-US" dirty="0"/>
              <a:t>Merge Node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One or more incoming edges</a:t>
            </a:r>
          </a:p>
          <a:p>
            <a:pPr lvl="1"/>
            <a:r>
              <a:rPr lang="en-US" dirty="0"/>
              <a:t>One outgoing </a:t>
            </a:r>
            <a:r>
              <a:rPr lang="en-US" dirty="0" smtClean="0"/>
              <a:t>edge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722" y="1766104"/>
            <a:ext cx="393700" cy="469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1299" y="2681926"/>
            <a:ext cx="444500" cy="444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2722" y="3429000"/>
            <a:ext cx="406400" cy="584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2722" y="4918566"/>
            <a:ext cx="406400" cy="584200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0756" y="-149489"/>
            <a:ext cx="3318234" cy="7156977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Revisited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8314" y="-222506"/>
            <a:ext cx="3318234" cy="7156977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69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Merge Nodes?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the Following Two Activities: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156" y="0"/>
            <a:ext cx="6643688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3770461"/>
            <a:ext cx="10704662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7030A0"/>
                </a:solidFill>
              </a:rPr>
              <a:t>An action does NOT start until the tokens on all of its incoming edges have arrived.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4875762"/>
            <a:ext cx="10509480" cy="830997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7030A0"/>
                </a:solidFill>
              </a:rPr>
              <a:t>Decision/Merge nodes do </a:t>
            </a:r>
            <a:r>
              <a:rPr lang="en-US" sz="2400" b="1" dirty="0" smtClean="0">
                <a:solidFill>
                  <a:srgbClr val="00B0F0"/>
                </a:solidFill>
              </a:rPr>
              <a:t>NOT</a:t>
            </a:r>
            <a:r>
              <a:rPr lang="en-US" sz="2400" b="1" dirty="0" smtClean="0">
                <a:solidFill>
                  <a:srgbClr val="7030A0"/>
                </a:solidFill>
              </a:rPr>
              <a:t> consume incoming token, but pass it along.</a:t>
            </a:r>
          </a:p>
          <a:p>
            <a:r>
              <a:rPr lang="en-US" sz="2400" b="1" dirty="0" smtClean="0">
                <a:solidFill>
                  <a:srgbClr val="7030A0"/>
                </a:solidFill>
              </a:rPr>
              <a:t>While actions consume incoming token and produce a new one after execution.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60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1362</TotalTime>
  <Words>558</Words>
  <Application>Microsoft Office PowerPoint</Application>
  <PresentationFormat>Widescreen</PresentationFormat>
  <Paragraphs>109</Paragraphs>
  <Slides>20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UML Activity Diagrams</vt:lpstr>
      <vt:lpstr>Overview</vt:lpstr>
      <vt:lpstr>An Example</vt:lpstr>
      <vt:lpstr>Representation and Interpretation</vt:lpstr>
      <vt:lpstr>Symbology</vt:lpstr>
      <vt:lpstr>An Example</vt:lpstr>
      <vt:lpstr>Additional Elements</vt:lpstr>
      <vt:lpstr>An Example Revisited</vt:lpstr>
      <vt:lpstr>Why Use Merge Nodes?</vt:lpstr>
      <vt:lpstr>Still More Elements</vt:lpstr>
      <vt:lpstr>A Larger Example</vt:lpstr>
      <vt:lpstr>The Larger Example with Object/Data Nodes</vt:lpstr>
      <vt:lpstr>Sequential and Parallel Actions</vt:lpstr>
      <vt:lpstr>An Example with Parallel Actions</vt:lpstr>
      <vt:lpstr>Compare the Following Activity Diagrams</vt:lpstr>
      <vt:lpstr>Abstraction and Sub-Activities</vt:lpstr>
      <vt:lpstr>In-class Activity</vt:lpstr>
      <vt:lpstr>Exercise</vt:lpstr>
      <vt:lpstr>PowerPoint Presentation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UML Activity Diagrams  An Introduction</dc:title>
  <dc:creator>Microsoft Office User</dc:creator>
  <cp:lastModifiedBy>Jingwei Yang</cp:lastModifiedBy>
  <cp:revision>62</cp:revision>
  <dcterms:created xsi:type="dcterms:W3CDTF">2018-01-10T02:57:21Z</dcterms:created>
  <dcterms:modified xsi:type="dcterms:W3CDTF">2019-01-31T01:47:36Z</dcterms:modified>
</cp:coreProperties>
</file>

<file path=docProps/thumbnail.jpeg>
</file>